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4" r:id="rId10"/>
    <p:sldId id="257" r:id="rId11"/>
    <p:sldId id="260" r:id="rId12"/>
    <p:sldId id="261" r:id="rId13"/>
    <p:sldId id="262" r:id="rId14"/>
    <p:sldId id="275" r:id="rId15"/>
    <p:sldId id="263" r:id="rId16"/>
    <p:sldId id="265" r:id="rId17"/>
    <p:sldId id="266" r:id="rId18"/>
    <p:sldId id="274" r:id="rId1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D37"/>
    <a:srgbClr val="BCEE8E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89046" autoAdjust="0"/>
  </p:normalViewPr>
  <p:slideViewPr>
    <p:cSldViewPr>
      <p:cViewPr>
        <p:scale>
          <a:sx n="70" d="100"/>
          <a:sy n="70" d="100"/>
        </p:scale>
        <p:origin x="-218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821683-2BAD-41E8-A37B-CAAB5ECCC1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48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07D666-4717-495B-B303-483FD6141C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95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A0174415-9035-476A-9B74-26F7F4EF5F05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35AED-E62C-4F99-81C3-AAEA71E06A8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427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7742-0E7B-4FB4-B99A-45490383889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85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96050" y="152400"/>
            <a:ext cx="19621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3405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D5A-A22E-4FB2-A5FC-BF1B2D13F17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0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0556-4B22-48A5-9ED4-2C13F4AB66C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4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B91D-4924-4421-BDCB-CEEB0FA93CD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28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0859-14CA-487E-A128-AD66DF9619AA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77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0758-6F1E-40E3-BAF9-6BB216BD862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85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0160B-5311-4321-BB2E-A255AC56671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34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E555-599C-4EAA-99E3-83C1F7D0912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09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A70B-53CB-48D1-9B6B-4142B838D16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38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5CA7-A7F7-425A-A3F1-16B3D27F9C7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0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0E3C06F-852E-4804-A14D-38C5F7D4190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533400" y="1143000"/>
            <a:ext cx="8077200" cy="0"/>
          </a:xfrm>
          <a:prstGeom prst="line">
            <a:avLst/>
          </a:prstGeom>
          <a:noFill/>
          <a:ln w="50800">
            <a:solidFill>
              <a:srgbClr val="FF9D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5943600"/>
            <a:ext cx="8077200" cy="0"/>
          </a:xfrm>
          <a:prstGeom prst="line">
            <a:avLst/>
          </a:prstGeom>
          <a:noFill/>
          <a:ln w="50800">
            <a:solidFill>
              <a:srgbClr val="FF9D3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9175"/>
            <a:ext cx="1295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Z:\secrbioinfo\Documents Jennifer\Divers\Logo INSERM\logo_inserm_institut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286500"/>
            <a:ext cx="15001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Image 13" descr="logo-MinesParisTech-86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072188"/>
            <a:ext cx="8191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68760"/>
            <a:ext cx="7772400" cy="2160240"/>
          </a:xfrm>
          <a:effectLst>
            <a:innerShdw blurRad="63500" dist="1485900" dir="8100000">
              <a:srgbClr val="CC6600">
                <a:alpha val="49804"/>
              </a:srgbClr>
            </a:innerShdw>
          </a:effectLst>
        </p:spPr>
        <p:txBody>
          <a:bodyPr/>
          <a:lstStyle/>
          <a:p>
            <a:pPr eaLnBrk="1" hangingPunct="1"/>
            <a:r>
              <a:rPr lang="en-GB" sz="3600" b="1" dirty="0" err="1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BiNoM</a:t>
            </a:r>
            <a:r>
              <a:rPr lang="en-GB" sz="3600" b="1" dirty="0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3600" b="1" dirty="0" err="1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NaviCell</a:t>
            </a:r>
            <a:r>
              <a:rPr lang="en-GB" sz="3600" b="1" dirty="0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Tools for navigation, </a:t>
            </a:r>
            <a:r>
              <a:rPr lang="en-GB" sz="3600" b="1" dirty="0" err="1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curation</a:t>
            </a:r>
            <a:r>
              <a:rPr lang="en-GB" sz="3600" b="1" dirty="0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maintenance and analysis of complex molecular interaction </a:t>
            </a:r>
            <a:r>
              <a:rPr lang="en-GB" sz="3600" b="1" dirty="0" smtClean="0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</a:t>
            </a:r>
            <a:endParaRPr lang="fr-FR" sz="3600" dirty="0" smtClean="0">
              <a:solidFill>
                <a:srgbClr val="FF9D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052664"/>
            <a:ext cx="6858000" cy="1752600"/>
          </a:xfrm>
        </p:spPr>
        <p:txBody>
          <a:bodyPr/>
          <a:lstStyle/>
          <a:p>
            <a:pPr eaLnBrk="1" hangingPunct="1"/>
            <a:r>
              <a:rPr lang="fr-FR" dirty="0" smtClean="0"/>
              <a:t>David Cohen</a:t>
            </a:r>
            <a:endParaRPr lang="fr-FR" sz="4400" dirty="0" smtClean="0"/>
          </a:p>
          <a:p>
            <a:pPr eaLnBrk="1" hangingPunct="1"/>
            <a:r>
              <a:rPr lang="fr-FR" sz="2000" dirty="0" smtClean="0"/>
              <a:t>U900 INSERM - Mines </a:t>
            </a:r>
            <a:r>
              <a:rPr lang="fr-FR" sz="2000" dirty="0" err="1" smtClean="0"/>
              <a:t>ParisTech</a:t>
            </a:r>
            <a:r>
              <a:rPr lang="fr-FR" sz="2000" dirty="0" smtClean="0"/>
              <a:t> - Institut Curie</a:t>
            </a:r>
            <a:endParaRPr lang="fr-FR" sz="2000" dirty="0"/>
          </a:p>
          <a:p>
            <a:pPr eaLnBrk="1" hangingPunct="1"/>
            <a:endParaRPr lang="fr-FR" sz="2000" dirty="0" smtClean="0"/>
          </a:p>
          <a:p>
            <a:pPr eaLnBrk="1" hangingPunct="1"/>
            <a:r>
              <a:rPr lang="fr-FR" sz="2000" dirty="0" err="1" smtClean="0"/>
              <a:t>Biocuration</a:t>
            </a:r>
            <a:r>
              <a:rPr lang="fr-FR" sz="2000" dirty="0" smtClean="0"/>
              <a:t> 2013 – Cambridge,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/>
              <a:t>BiNoM</a:t>
            </a:r>
            <a:r>
              <a:rPr lang="fr-FR" sz="3200" dirty="0" smtClean="0"/>
              <a:t>, a </a:t>
            </a:r>
            <a:r>
              <a:rPr lang="fr-FR" sz="3200" dirty="0" err="1" smtClean="0"/>
              <a:t>Biological</a:t>
            </a:r>
            <a:r>
              <a:rPr lang="fr-FR" sz="3200" dirty="0" smtClean="0"/>
              <a:t> Network Manager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149080"/>
            <a:ext cx="8784976" cy="187220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Facilitates the visualization and manipulation of biological networks.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Supports standard systems biology formats (</a:t>
            </a:r>
            <a:r>
              <a:rPr lang="en-US" sz="2000" dirty="0" err="1" smtClean="0">
                <a:solidFill>
                  <a:srgbClr val="0070C0"/>
                </a:solidFill>
              </a:rPr>
              <a:t>BioPAX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CellDesigner</a:t>
            </a:r>
            <a:r>
              <a:rPr lang="en-US" sz="2000" dirty="0" smtClean="0">
                <a:solidFill>
                  <a:srgbClr val="0070C0"/>
                </a:solidFill>
              </a:rPr>
              <a:t>, etc.).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Assists the user in the analysis of networks.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Extracts specific information from databases such as </a:t>
            </a:r>
            <a:r>
              <a:rPr lang="en-US" sz="2000" dirty="0" err="1" smtClean="0">
                <a:solidFill>
                  <a:srgbClr val="0070C0"/>
                </a:solidFill>
              </a:rPr>
              <a:t>Reactome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eaLnBrk="1" hangingPunct="1"/>
            <a:endParaRPr lang="en-US" sz="2000" dirty="0" smtClean="0">
              <a:solidFill>
                <a:srgbClr val="0070C0"/>
              </a:solidFill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24" y="1268760"/>
            <a:ext cx="433169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BioPAX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3</a:t>
            </a:r>
          </a:p>
          <a:p>
            <a:r>
              <a:rPr lang="fr-FR" dirty="0" err="1" smtClean="0"/>
              <a:t>Cytoscape</a:t>
            </a:r>
            <a:r>
              <a:rPr lang="fr-FR" dirty="0" smtClean="0"/>
              <a:t> 2.8</a:t>
            </a:r>
          </a:p>
          <a:p>
            <a:r>
              <a:rPr lang="fr-FR" dirty="0" err="1" smtClean="0"/>
              <a:t>CellDesigner</a:t>
            </a:r>
            <a:r>
              <a:rPr lang="fr-FR" dirty="0" smtClean="0"/>
              <a:t> 4.3 </a:t>
            </a:r>
          </a:p>
          <a:p>
            <a:r>
              <a:rPr lang="fr-FR" dirty="0" err="1" smtClean="0"/>
              <a:t>Pathway</a:t>
            </a:r>
            <a:r>
              <a:rPr lang="fr-FR" dirty="0" smtClean="0"/>
              <a:t> Influence Quantification</a:t>
            </a:r>
          </a:p>
          <a:p>
            <a:r>
              <a:rPr lang="fr-FR" dirty="0" smtClean="0"/>
              <a:t>Minimal </a:t>
            </a:r>
            <a:r>
              <a:rPr lang="fr-FR" dirty="0" err="1" smtClean="0"/>
              <a:t>Cut</a:t>
            </a:r>
            <a:r>
              <a:rPr lang="fr-FR" dirty="0" smtClean="0"/>
              <a:t> Set</a:t>
            </a:r>
          </a:p>
          <a:p>
            <a:r>
              <a:rPr lang="fr-FR" dirty="0" err="1" smtClean="0"/>
              <a:t>Creation</a:t>
            </a:r>
            <a:r>
              <a:rPr lang="fr-FR" dirty="0" smtClean="0"/>
              <a:t> of interactive </a:t>
            </a: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81" y="116632"/>
            <a:ext cx="7696200" cy="914400"/>
          </a:xfrm>
        </p:spPr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BioPAX</a:t>
            </a:r>
            <a:r>
              <a:rPr lang="fr-FR" dirty="0" smtClean="0"/>
              <a:t> </a:t>
            </a:r>
            <a:r>
              <a:rPr lang="fr-FR" dirty="0" err="1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en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587" y="1595214"/>
            <a:ext cx="2743200" cy="30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275856" y="1587624"/>
            <a:ext cx="5229225" cy="3857600"/>
            <a:chOff x="3405187" y="1371600"/>
            <a:chExt cx="5229225" cy="3857600"/>
          </a:xfrm>
        </p:grpSpPr>
        <p:pic>
          <p:nvPicPr>
            <p:cNvPr id="5" name="Picture 4" descr="templat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85"/>
            <a:stretch/>
          </p:blipFill>
          <p:spPr bwMode="auto">
            <a:xfrm>
              <a:off x="3405187" y="1371600"/>
              <a:ext cx="5229225" cy="318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3405187" y="2996952"/>
              <a:ext cx="1814885" cy="2232248"/>
              <a:chOff x="3405187" y="2996952"/>
              <a:chExt cx="1814885" cy="2232248"/>
            </a:xfrm>
            <a:solidFill>
              <a:schemeClr val="bg1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3405187" y="2996952"/>
                <a:ext cx="1238821" cy="2232248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499992" y="4005064"/>
                <a:ext cx="720080" cy="216024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320479" y="5029200"/>
            <a:ext cx="493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err="1">
                <a:latin typeface="Bookman Old Style" pitchFamily="18" charset="0"/>
                <a:ea typeface="Tahoma" pitchFamily="34" charset="0"/>
                <a:cs typeface="Tahoma" pitchFamily="34" charset="0"/>
              </a:rPr>
              <a:t>g</a:t>
            </a:r>
            <a:r>
              <a:rPr lang="fr-FR" sz="2800" b="1" u="sng" dirty="0" err="1" smtClean="0">
                <a:latin typeface="Bookman Old Style" pitchFamily="18" charset="0"/>
                <a:ea typeface="Tahoma" pitchFamily="34" charset="0"/>
                <a:cs typeface="Tahoma" pitchFamily="34" charset="0"/>
              </a:rPr>
              <a:t>ene</a:t>
            </a:r>
            <a:r>
              <a:rPr lang="fr-FR" sz="2800" b="1" u="sng" dirty="0" smtClean="0">
                <a:latin typeface="Bookman Old Style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b="1" u="sng" dirty="0" err="1">
                <a:latin typeface="Bookman Old Style" pitchFamily="18" charset="0"/>
                <a:ea typeface="Tahoma" pitchFamily="34" charset="0"/>
                <a:cs typeface="Tahoma" pitchFamily="34" charset="0"/>
              </a:rPr>
              <a:t>r</a:t>
            </a:r>
            <a:r>
              <a:rPr lang="fr-FR" sz="2800" b="1" u="sng" dirty="0" err="1" smtClean="0">
                <a:latin typeface="Bookman Old Style" pitchFamily="18" charset="0"/>
                <a:ea typeface="Tahoma" pitchFamily="34" charset="0"/>
                <a:cs typeface="Tahoma" pitchFamily="34" charset="0"/>
              </a:rPr>
              <a:t>egulatory</a:t>
            </a:r>
            <a:r>
              <a:rPr lang="fr-FR" sz="2800" b="1" u="sng" dirty="0" smtClean="0">
                <a:latin typeface="Bookman Old Style" pitchFamily="18" charset="0"/>
                <a:ea typeface="Tahoma" pitchFamily="34" charset="0"/>
                <a:cs typeface="Tahoma" pitchFamily="34" charset="0"/>
              </a:rPr>
              <a:t> network</a:t>
            </a:r>
            <a:endParaRPr lang="en-US" sz="2800" b="1" u="sng" dirty="0">
              <a:latin typeface="Bookman Old Style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0292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err="1" smtClean="0">
                <a:latin typeface="Bookman Old Style" pitchFamily="18" charset="0"/>
              </a:rPr>
              <a:t>Genetic</a:t>
            </a:r>
            <a:r>
              <a:rPr lang="fr-FR" sz="2800" b="1" u="sng" dirty="0" smtClean="0">
                <a:latin typeface="Bookman Old Style" pitchFamily="18" charset="0"/>
              </a:rPr>
              <a:t> interaction</a:t>
            </a:r>
            <a:endParaRPr lang="en-US" sz="2800" b="1" u="sng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8" y="4797152"/>
            <a:ext cx="6559835" cy="10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87" y="3284984"/>
            <a:ext cx="4160001" cy="12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u="sng" dirty="0" err="1" smtClean="0"/>
              <a:t>P</a:t>
            </a:r>
            <a:r>
              <a:rPr lang="fr-FR" sz="3600" dirty="0" err="1" smtClean="0"/>
              <a:t>athway</a:t>
            </a:r>
            <a:r>
              <a:rPr lang="fr-FR" sz="3600" dirty="0" smtClean="0"/>
              <a:t> </a:t>
            </a:r>
            <a:r>
              <a:rPr lang="fr-FR" sz="3600" u="sng" dirty="0" smtClean="0"/>
              <a:t>I</a:t>
            </a:r>
            <a:r>
              <a:rPr lang="fr-FR" sz="3600" dirty="0" smtClean="0"/>
              <a:t>nfluence </a:t>
            </a:r>
            <a:r>
              <a:rPr lang="fr-FR" sz="3600" u="sng" dirty="0" err="1" smtClean="0"/>
              <a:t>Quant</a:t>
            </a:r>
            <a:r>
              <a:rPr lang="fr-FR" sz="3600" dirty="0" err="1" smtClean="0"/>
              <a:t>ificattion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520" y="3501008"/>
            <a:ext cx="3521968" cy="1152128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/>
              <a:t>α</a:t>
            </a:r>
            <a:r>
              <a:rPr lang="fr-FR" sz="1600" dirty="0" smtClean="0"/>
              <a:t>: </a:t>
            </a:r>
            <a:r>
              <a:rPr lang="fr-FR" sz="1600" dirty="0" err="1" smtClean="0"/>
              <a:t>activity</a:t>
            </a:r>
            <a:r>
              <a:rPr lang="fr-FR" sz="1600" dirty="0" smtClean="0"/>
              <a:t> of </a:t>
            </a:r>
            <a:r>
              <a:rPr lang="fr-FR" sz="1600" dirty="0" err="1" smtClean="0"/>
              <a:t>path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starting</a:t>
            </a:r>
            <a:r>
              <a:rPr lang="fr-FR" sz="1600" dirty="0" smtClean="0"/>
              <a:t> </a:t>
            </a:r>
            <a:r>
              <a:rPr lang="fr-FR" sz="1600" dirty="0" err="1" smtClean="0"/>
              <a:t>node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σ: </a:t>
            </a:r>
            <a:r>
              <a:rPr lang="fr-FR" sz="1600" dirty="0" err="1" smtClean="0"/>
              <a:t>sign</a:t>
            </a:r>
            <a:r>
              <a:rPr lang="fr-FR" sz="1600" dirty="0" smtClean="0"/>
              <a:t> of </a:t>
            </a:r>
            <a:r>
              <a:rPr lang="fr-FR" sz="1600" dirty="0" err="1" smtClean="0"/>
              <a:t>path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λ: </a:t>
            </a:r>
            <a:r>
              <a:rPr lang="fr-FR" sz="1600" dirty="0" err="1" smtClean="0"/>
              <a:t>length</a:t>
            </a:r>
            <a:r>
              <a:rPr lang="fr-FR" sz="1600" dirty="0" smtClean="0"/>
              <a:t> of </a:t>
            </a:r>
            <a:r>
              <a:rPr lang="fr-FR" sz="1600" dirty="0" err="1" smtClean="0"/>
              <a:t>path</a:t>
            </a: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q: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paths</a:t>
            </a:r>
            <a:endParaRPr lang="en-US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1268760"/>
            <a:ext cx="62071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PIQUANT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1" y="1543158"/>
            <a:ext cx="7308303" cy="512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7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Minimal </a:t>
            </a:r>
            <a:r>
              <a:rPr lang="fr-FR" dirty="0" err="1" smtClean="0"/>
              <a:t>Cut</a:t>
            </a:r>
            <a:r>
              <a:rPr lang="fr-FR" dirty="0" smtClean="0"/>
              <a:t>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258416"/>
            <a:ext cx="4314056" cy="411480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I1 -&gt; B -&gt; C -&gt; O1</a:t>
            </a:r>
          </a:p>
          <a:p>
            <a:pPr marL="0" indent="0">
              <a:buNone/>
            </a:pPr>
            <a:r>
              <a:rPr lang="fr-FR" sz="2000" dirty="0" smtClean="0"/>
              <a:t>I1 -&gt; E -&gt; C -&gt; O1</a:t>
            </a:r>
          </a:p>
          <a:p>
            <a:pPr marL="0" indent="0">
              <a:buNone/>
            </a:pPr>
            <a:r>
              <a:rPr lang="fr-FR" sz="2000" dirty="0" smtClean="0"/>
              <a:t>I2 -&gt; E -&gt; C -&gt; O1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err="1" smtClean="0"/>
              <a:t>Cut</a:t>
            </a:r>
            <a:r>
              <a:rPr lang="fr-FR" sz="2000" dirty="0" smtClean="0"/>
              <a:t> Set: {B,E}, {I1,I2], {C}</a:t>
            </a:r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096344" cy="364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3861048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70C0"/>
                </a:solidFill>
              </a:rPr>
              <a:t>Defining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</a:rPr>
              <a:t>novel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</a:rPr>
              <a:t>drug</a:t>
            </a: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dirty="0" err="1" smtClean="0">
                <a:solidFill>
                  <a:srgbClr val="0070C0"/>
                </a:solidFill>
              </a:rPr>
              <a:t>targets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lum bright="-1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289235" cy="350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Colouring</a:t>
            </a:r>
            <a:r>
              <a:rPr lang="fr-FR" dirty="0" smtClean="0"/>
              <a:t> data</a:t>
            </a:r>
            <a:endParaRPr lang="en-US" dirty="0"/>
          </a:p>
        </p:txBody>
      </p:sp>
      <p:pic>
        <p:nvPicPr>
          <p:cNvPr id="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2868284" cy="2489670"/>
          </a:xfrm>
          <a:prstGeom prst="rect">
            <a:avLst/>
          </a:prstGeom>
        </p:spPr>
      </p:pic>
      <p:pic>
        <p:nvPicPr>
          <p:cNvPr id="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96" y="3331420"/>
            <a:ext cx="2898200" cy="2519660"/>
          </a:xfrm>
          <a:prstGeom prst="rect">
            <a:avLst/>
          </a:prstGeom>
        </p:spPr>
      </p:pic>
      <p:pic>
        <p:nvPicPr>
          <p:cNvPr id="6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24976"/>
            <a:ext cx="1652035" cy="19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Staining</a:t>
            </a:r>
            <a:r>
              <a:rPr lang="fr-FR" dirty="0" smtClean="0"/>
              <a:t> background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0" y="2033154"/>
            <a:ext cx="4136060" cy="319604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33155"/>
            <a:ext cx="4104456" cy="3171624"/>
          </a:xfrm>
        </p:spPr>
      </p:pic>
    </p:spTree>
    <p:extLst>
      <p:ext uri="{BB962C8B-B14F-4D97-AF65-F5344CB8AC3E}">
        <p14:creationId xmlns:p14="http://schemas.microsoft.com/office/powerpoint/2010/main" val="18056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1333128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Biology</a:t>
            </a:r>
            <a:r>
              <a:rPr lang="fr-FR" dirty="0" smtClean="0"/>
              <a:t> of Cancer*</a:t>
            </a:r>
          </a:p>
          <a:p>
            <a:pPr marL="0" indent="0" algn="ctr">
              <a:buNone/>
            </a:pPr>
            <a:r>
              <a:rPr lang="fr-FR" sz="1800" dirty="0" smtClean="0"/>
              <a:t>*Equipe labellisée par la Ligue Nationale Contre le Cancer</a:t>
            </a:r>
            <a:endParaRPr lang="fr-FR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166434" y="3197875"/>
            <a:ext cx="20698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Daniel </a:t>
            </a:r>
            <a:r>
              <a:rPr lang="fr-FR" sz="1800" dirty="0" err="1" smtClean="0"/>
              <a:t>Rovera</a:t>
            </a:r>
            <a:endParaRPr lang="fr-FR" sz="1800" dirty="0" smtClean="0"/>
          </a:p>
          <a:p>
            <a:r>
              <a:rPr lang="fr-FR" sz="1800" dirty="0" smtClean="0"/>
              <a:t>Gautier </a:t>
            </a:r>
            <a:r>
              <a:rPr lang="fr-FR" sz="1800" dirty="0" err="1" smtClean="0"/>
              <a:t>Stoll</a:t>
            </a:r>
            <a:endParaRPr lang="fr-FR" sz="1800" dirty="0" smtClean="0"/>
          </a:p>
          <a:p>
            <a:r>
              <a:rPr lang="fr-FR" sz="1800" dirty="0" smtClean="0"/>
              <a:t>Paula Vera-</a:t>
            </a:r>
            <a:r>
              <a:rPr lang="fr-FR" sz="1800" dirty="0" err="1" smtClean="0"/>
              <a:t>Licona</a:t>
            </a:r>
            <a:endParaRPr lang="fr-FR" sz="1800" dirty="0" smtClean="0"/>
          </a:p>
          <a:p>
            <a:r>
              <a:rPr lang="fr-FR" sz="1800" dirty="0" smtClean="0"/>
              <a:t>Stuart </a:t>
            </a:r>
            <a:r>
              <a:rPr lang="fr-FR" sz="1800" dirty="0" err="1" smtClean="0"/>
              <a:t>Pook</a:t>
            </a:r>
            <a:endParaRPr lang="fr-FR" sz="1800" dirty="0" smtClean="0"/>
          </a:p>
          <a:p>
            <a:pPr marL="0" indent="0">
              <a:buNone/>
            </a:pPr>
            <a:r>
              <a:rPr lang="en-US" sz="1800" dirty="0" err="1" smtClean="0"/>
              <a:t>Hien</a:t>
            </a:r>
            <a:r>
              <a:rPr lang="en-US" sz="1800" dirty="0" smtClean="0"/>
              <a:t> </a:t>
            </a:r>
            <a:r>
              <a:rPr lang="en-US" sz="1800" dirty="0" err="1" smtClean="0"/>
              <a:t>Anh</a:t>
            </a:r>
            <a:r>
              <a:rPr lang="en-US" sz="1800" dirty="0" smtClean="0"/>
              <a:t> Nguyen</a:t>
            </a:r>
          </a:p>
          <a:p>
            <a:pPr marL="0" indent="0">
              <a:buNone/>
            </a:pPr>
            <a:r>
              <a:rPr lang="en-US" sz="1800" dirty="0" smtClean="0"/>
              <a:t>Andrei </a:t>
            </a:r>
            <a:r>
              <a:rPr lang="en-US" sz="1800" dirty="0" err="1" smtClean="0"/>
              <a:t>Zinovyev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082979" y="3197875"/>
            <a:ext cx="20569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Emmanuel </a:t>
            </a:r>
            <a:r>
              <a:rPr lang="en-US" sz="1800" dirty="0" err="1" smtClean="0"/>
              <a:t>Barillot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Eric Bonnet</a:t>
            </a:r>
          </a:p>
          <a:p>
            <a:pPr marL="0" indent="0">
              <a:buNone/>
            </a:pPr>
            <a:r>
              <a:rPr lang="en-US" sz="1800" dirty="0" smtClean="0"/>
              <a:t>Laurence Calzone</a:t>
            </a:r>
          </a:p>
          <a:p>
            <a:pPr marL="0" indent="0">
              <a:buNone/>
            </a:pPr>
            <a:r>
              <a:rPr lang="en-US" sz="1800" dirty="0" smtClean="0"/>
              <a:t>David Cohen</a:t>
            </a:r>
          </a:p>
          <a:p>
            <a:pPr marL="0" indent="0">
              <a:buNone/>
            </a:pPr>
            <a:r>
              <a:rPr lang="en-US" sz="1800" dirty="0" smtClean="0"/>
              <a:t>Simon </a:t>
            </a:r>
            <a:r>
              <a:rPr lang="en-US" sz="1800" dirty="0" err="1" smtClean="0"/>
              <a:t>Fourquet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Inna </a:t>
            </a:r>
            <a:r>
              <a:rPr lang="en-US" sz="1800" dirty="0" err="1" smtClean="0"/>
              <a:t>Kuperstein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9" name="Picture 2" descr="http://sysbio.curie.fr/images/ln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65251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4522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navicell.curie.fr					binom.curie.fr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89040"/>
            <a:ext cx="1159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Poster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104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navicell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ropbox\Curie\Maps\Rb\RB_map_final\map42_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7" b="-1907"/>
          <a:stretch/>
        </p:blipFill>
        <p:spPr bwMode="auto">
          <a:xfrm>
            <a:off x="2339752" y="2751898"/>
            <a:ext cx="4320480" cy="31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NaviCell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Web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for navigation, curation and maintenance of </a:t>
            </a:r>
            <a:r>
              <a:rPr lang="fr-FR" dirty="0" err="1" smtClean="0"/>
              <a:t>biochemical</a:t>
            </a:r>
            <a:r>
              <a:rPr lang="fr-FR" dirty="0" smtClean="0"/>
              <a:t> </a:t>
            </a:r>
            <a:r>
              <a:rPr lang="fr-FR" dirty="0" err="1" smtClean="0"/>
              <a:t>reaction</a:t>
            </a:r>
            <a:r>
              <a:rPr lang="fr-FR" dirty="0" smtClean="0"/>
              <a:t>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404664"/>
            <a:ext cx="6552728" cy="560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43808" y="2753632"/>
            <a:ext cx="3600400" cy="576064"/>
          </a:xfrm>
          <a:prstGeom prst="rect">
            <a:avLst/>
          </a:prstGeom>
          <a:noFill/>
          <a:ln w="920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/>
          <a:stretch/>
        </p:blipFill>
        <p:spPr bwMode="auto">
          <a:xfrm>
            <a:off x="7583" y="836712"/>
            <a:ext cx="8740881" cy="445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Based</a:t>
            </a:r>
            <a:r>
              <a:rPr lang="fr-FR" dirty="0" smtClean="0"/>
              <a:t> on Google </a:t>
            </a:r>
            <a:r>
              <a:rPr lang="fr-FR" dirty="0" err="1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84784"/>
            <a:ext cx="8540632" cy="435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/>
          <a:stretch/>
        </p:blipFill>
        <p:spPr bwMode="auto">
          <a:xfrm>
            <a:off x="1115616" y="2132856"/>
            <a:ext cx="8097201" cy="41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1306748" y="2755275"/>
            <a:ext cx="7873764" cy="398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>
                <a:solidFill>
                  <a:srgbClr val="0070C0"/>
                </a:solidFill>
              </a:rPr>
              <a:t>Semantic</a:t>
            </a:r>
            <a:r>
              <a:rPr lang="fr-FR" sz="1800" b="1" dirty="0" smtClean="0">
                <a:solidFill>
                  <a:srgbClr val="0070C0"/>
                </a:solidFill>
              </a:rPr>
              <a:t> zoom</a:t>
            </a:r>
          </a:p>
        </p:txBody>
      </p:sp>
    </p:spTree>
    <p:extLst>
      <p:ext uri="{BB962C8B-B14F-4D97-AF65-F5344CB8AC3E}">
        <p14:creationId xmlns:p14="http://schemas.microsoft.com/office/powerpoint/2010/main" val="14242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/>
          <a:stretch/>
        </p:blipFill>
        <p:spPr bwMode="auto">
          <a:xfrm>
            <a:off x="18453" y="2101924"/>
            <a:ext cx="9244228" cy="47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4" idx="2"/>
          </p:cNvCxnSpPr>
          <p:nvPr/>
        </p:nvCxnSpPr>
        <p:spPr bwMode="auto">
          <a:xfrm>
            <a:off x="1874544" y="1997551"/>
            <a:ext cx="1617336" cy="504056"/>
          </a:xfrm>
          <a:prstGeom prst="straightConnector1">
            <a:avLst/>
          </a:prstGeom>
          <a:solidFill>
            <a:schemeClr val="accent1"/>
          </a:solidFill>
          <a:ln w="190500" cap="rnd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148064" y="1925543"/>
            <a:ext cx="1956448" cy="1503457"/>
          </a:xfrm>
          <a:prstGeom prst="straightConnector1">
            <a:avLst/>
          </a:prstGeom>
          <a:solidFill>
            <a:schemeClr val="accent1"/>
          </a:solidFill>
          <a:ln w="190500" cap="rnd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Pop-up </a:t>
            </a:r>
            <a:r>
              <a:rPr lang="fr-FR" dirty="0" err="1" smtClean="0"/>
              <a:t>Bubble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1229824" cy="584775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Lucida Handwriting" pitchFamily="66" charset="0"/>
              </a:rPr>
              <a:t>Blog</a:t>
            </a:r>
            <a:endParaRPr lang="en-US" sz="32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1340768"/>
            <a:ext cx="1896673" cy="584775"/>
          </a:xfrm>
          <a:prstGeom prst="rect">
            <a:avLst/>
          </a:prstGeom>
          <a:solidFill>
            <a:srgbClr val="7030A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Lucida Handwriting" pitchFamily="66" charset="0"/>
              </a:rPr>
              <a:t>Module</a:t>
            </a:r>
            <a:endParaRPr lang="en-US" sz="32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93987"/>
            <a:ext cx="4406136" cy="52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21463" r="36567" b="8010"/>
          <a:stretch/>
        </p:blipFill>
        <p:spPr bwMode="auto">
          <a:xfrm>
            <a:off x="4358690" y="1991554"/>
            <a:ext cx="4749814" cy="474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</a:rPr>
              <a:t>Blog </a:t>
            </a:r>
            <a:r>
              <a:rPr lang="fr-FR" sz="3600" b="1" dirty="0" err="1" smtClean="0">
                <a:solidFill>
                  <a:srgbClr val="0070C0"/>
                </a:solidFill>
              </a:rPr>
              <a:t>view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13693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Module </a:t>
            </a:r>
            <a:r>
              <a:rPr lang="fr-FR" sz="4000" b="1" dirty="0" err="1" smtClean="0">
                <a:solidFill>
                  <a:srgbClr val="0070C0"/>
                </a:solidFill>
              </a:rPr>
              <a:t>view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3536032"/>
            <a:ext cx="8964488" cy="1333128"/>
          </a:xfrm>
        </p:spPr>
        <p:txBody>
          <a:bodyPr/>
          <a:lstStyle/>
          <a:p>
            <a:pPr marL="0" indent="0" algn="ctr">
              <a:buNone/>
            </a:pPr>
            <a:r>
              <a:rPr lang="fr-FR" sz="6600" b="1" dirty="0" smtClean="0">
                <a:solidFill>
                  <a:srgbClr val="FF9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http://navicell.curie.fr</a:t>
            </a:r>
            <a:endParaRPr lang="en-US" sz="6600" b="1" dirty="0">
              <a:solidFill>
                <a:srgbClr val="FF9D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085184"/>
            <a:ext cx="5763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Video</a:t>
            </a:r>
            <a:r>
              <a:rPr lang="fr-FR" dirty="0" smtClean="0"/>
              <a:t> Tutorial: </a:t>
            </a:r>
          </a:p>
          <a:p>
            <a:r>
              <a:rPr lang="fr-FR" dirty="0" smtClean="0"/>
              <a:t>https://navicell.curie.fr/pages/tutorial.html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kern="0" dirty="0" smtClean="0"/>
              <a:t>Navigation</a:t>
            </a:r>
          </a:p>
          <a:p>
            <a:r>
              <a:rPr lang="fr-FR" kern="0" dirty="0" smtClean="0"/>
              <a:t>Blog system feedback and maintenance</a:t>
            </a:r>
          </a:p>
          <a:p>
            <a:r>
              <a:rPr lang="fr-FR" kern="0" dirty="0" err="1" smtClean="0"/>
              <a:t>Semantic</a:t>
            </a:r>
            <a:r>
              <a:rPr lang="fr-FR" kern="0" dirty="0" smtClean="0"/>
              <a:t> zoom </a:t>
            </a:r>
            <a:r>
              <a:rPr lang="fr-FR" kern="0" dirty="0" err="1" smtClean="0"/>
              <a:t>levels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450912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http://arxiv.org/abs/1301.7618.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353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http://goo.gl/BF34R</a:t>
            </a:r>
          </a:p>
        </p:txBody>
      </p:sp>
    </p:spTree>
    <p:extLst>
      <p:ext uri="{BB962C8B-B14F-4D97-AF65-F5344CB8AC3E}">
        <p14:creationId xmlns:p14="http://schemas.microsoft.com/office/powerpoint/2010/main" val="2613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fr-FR" dirty="0" err="1" smtClean="0"/>
              <a:t>BiNom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r>
              <a:rPr lang="fr-FR" dirty="0" smtClean="0"/>
              <a:t>Plug-in for </a:t>
            </a:r>
            <a:r>
              <a:rPr lang="fr-FR" dirty="0" err="1" smtClean="0"/>
              <a:t>Cytoscape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2313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Bonnet et al. </a:t>
            </a:r>
            <a:r>
              <a:rPr lang="fr-FR" sz="1800" i="1" dirty="0" smtClean="0"/>
              <a:t>BMC </a:t>
            </a:r>
            <a:r>
              <a:rPr lang="fr-FR" sz="1800" i="1" dirty="0" err="1" smtClean="0"/>
              <a:t>Systems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Biology</a:t>
            </a:r>
            <a:r>
              <a:rPr lang="fr-FR" sz="1800" i="1" dirty="0" smtClean="0"/>
              <a:t> </a:t>
            </a:r>
            <a:r>
              <a:rPr lang="fr-FR" sz="1800" dirty="0" smtClean="0"/>
              <a:t>2013 7:18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204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10891</TotalTime>
  <Words>296</Words>
  <Application>Microsoft Office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Nouvelle présentation</vt:lpstr>
      <vt:lpstr>BiNoM and NaviCell: Tools for navigation, curation, maintenance and analysis of complex molecular interaction maps</vt:lpstr>
      <vt:lpstr>navicell</vt:lpstr>
      <vt:lpstr>What is NaviCell</vt:lpstr>
      <vt:lpstr>PowerPoint Presentation</vt:lpstr>
      <vt:lpstr>Based on Google Maps</vt:lpstr>
      <vt:lpstr>Pop-up Bubble</vt:lpstr>
      <vt:lpstr>PowerPoint Presentation</vt:lpstr>
      <vt:lpstr>Summary</vt:lpstr>
      <vt:lpstr>BiNom</vt:lpstr>
      <vt:lpstr>BiNoM, a Biological Network Manager</vt:lpstr>
      <vt:lpstr>New Features</vt:lpstr>
      <vt:lpstr>New BioPAX specifications</vt:lpstr>
      <vt:lpstr>Pathway Influence Quantificattion</vt:lpstr>
      <vt:lpstr>Example PIQUANT</vt:lpstr>
      <vt:lpstr>Minimal Cut Sets</vt:lpstr>
      <vt:lpstr>Colouring data</vt:lpstr>
      <vt:lpstr>Staining background</vt:lpstr>
      <vt:lpstr>Acknowledgements</vt:lpstr>
    </vt:vector>
  </TitlesOfParts>
  <Company>Institut Curie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Institut Curie</dc:creator>
  <cp:lastModifiedBy>David</cp:lastModifiedBy>
  <cp:revision>106</cp:revision>
  <dcterms:created xsi:type="dcterms:W3CDTF">2006-12-22T22:15:06Z</dcterms:created>
  <dcterms:modified xsi:type="dcterms:W3CDTF">2013-04-11T14:10:09Z</dcterms:modified>
</cp:coreProperties>
</file>